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5" r:id="rId3"/>
    <p:sldId id="353" r:id="rId4"/>
    <p:sldId id="340" r:id="rId5"/>
    <p:sldId id="348" r:id="rId6"/>
    <p:sldId id="349" r:id="rId7"/>
    <p:sldId id="351" r:id="rId8"/>
    <p:sldId id="352" r:id="rId9"/>
    <p:sldId id="350" r:id="rId10"/>
    <p:sldId id="344" r:id="rId11"/>
    <p:sldId id="343" r:id="rId12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791E"/>
    <a:srgbClr val="FE6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88351" autoAdjust="0"/>
  </p:normalViewPr>
  <p:slideViewPr>
    <p:cSldViewPr>
      <p:cViewPr varScale="1">
        <p:scale>
          <a:sx n="109" d="100"/>
          <a:sy n="109" d="100"/>
        </p:scale>
        <p:origin x="10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>
      <p:cViewPr varScale="1">
        <p:scale>
          <a:sx n="60" d="100"/>
          <a:sy n="60" d="100"/>
        </p:scale>
        <p:origin x="-2538" y="-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D591625-0B29-4567-80DC-79186F4F9F09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0B673CD-2270-4455-9FF1-CE4EF6AC29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128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2939040-920A-4353-B8E9-7764EC104027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3367208-32DB-4FFF-971C-0DA574D6F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842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E54D26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BCFE8-5F2C-43B2-B44B-61EC8E7A8787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3256B-323D-439D-8A89-48FD8604AA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27E6B-848E-4769-80B7-CEE8D606EFF9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11A84-4C19-42EE-A4AC-6EA2BCF035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916B1-A7E3-428E-B7BB-A0011E5DA033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F3AD5-442C-4993-AB20-B77A9D7FB3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0962" y="188640"/>
            <a:ext cx="7329510" cy="1143000"/>
          </a:xfrm>
        </p:spPr>
        <p:txBody>
          <a:bodyPr>
            <a:normAutofit/>
          </a:bodyPr>
          <a:lstStyle>
            <a:lvl1pPr algn="l">
              <a:defRPr sz="6000" b="1" baseline="0">
                <a:solidFill>
                  <a:srgbClr val="E54D26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525963"/>
          </a:xfrm>
          <a:solidFill>
            <a:schemeClr val="bg1">
              <a:alpha val="43000"/>
            </a:schemeClr>
          </a:solidFill>
          <a:effectLst>
            <a:softEdge rad="127000"/>
          </a:effectLst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B5036-E633-4196-BA3D-81754A080AEE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7C314-A662-4F04-B510-BDA48F0692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32770" name="Picture 2" descr="https://encrypted-tbn1.gstatic.com/images?q=tbn:ANd9GcQWv6i6X4rFtDNWC_g60GGCQiclD8HNotMD0td9WoJDbTglGrHBD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080120" cy="108012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8CBA5-89F1-4CA0-AEE1-AAB47C3CBAAA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AD53F-885F-4D60-9FD1-2710A7AE2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0985" y="188640"/>
            <a:ext cx="7329487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62C2D-05EB-4A5F-A14A-F7873F299F90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70B2-9AC6-4ABF-A1BE-2CD6A8F85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Picture 2" descr="https://encrypted-tbn1.gstatic.com/images?q=tbn:ANd9GcQWv6i6X4rFtDNWC_g60GGCQiclD8HNotMD0td9WoJDbTglGrHBD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B30CC-B0C7-4177-A8F8-3942766F8D55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21287-4C8D-43F7-A755-3CDBB04C0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EF2F-7BED-4F53-A88B-43036D0E3607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26C86-F22D-45CE-ADB5-EDECA0A32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CD58C-0EED-435E-8D6A-12ED222185D5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9055E-3D79-4C78-81F6-BD875474AB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0BB14-2B23-4B74-A84D-63D97DAFE061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691CF-C1CD-4058-A740-E981EFDF48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6746-A07C-4782-8875-510629718006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85765-2478-4785-8EA9-CAA8978AB4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357313" y="357188"/>
            <a:ext cx="73294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Předloha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7188" y="1600200"/>
            <a:ext cx="8329612" cy="4525963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61670F-4702-451A-8BA2-FC73ACAD67E5}" type="datetimeFigureOut">
              <a:rPr lang="cs-CZ"/>
              <a:pPr>
                <a:defRPr/>
              </a:pPr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149AA7-997C-4C60-868A-B0EA87DB26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dvAuto="0">
        <p:tmplLst>
          <p:tmpl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6000" b="1" kern="1200" baseline="0">
          <a:solidFill>
            <a:srgbClr val="E54D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accent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accent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accent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accent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000" b="1">
          <a:solidFill>
            <a:schemeClr val="accent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000" b="1">
          <a:solidFill>
            <a:schemeClr val="accent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000" b="1">
          <a:solidFill>
            <a:schemeClr val="accent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000" b="1">
          <a:solidFill>
            <a:schemeClr val="accent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html5test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068960"/>
            <a:ext cx="7959228" cy="25922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9600" dirty="0" smtClean="0">
                <a:solidFill>
                  <a:srgbClr val="FE6A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HTML5</a:t>
            </a:r>
            <a:endParaRPr lang="cs-CZ" sz="13800" dirty="0">
              <a:solidFill>
                <a:srgbClr val="FE6A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06" name="Picture 2" descr="https://encrypted-tbn1.gstatic.com/images?q=tbn:ANd9GcQWv6i6X4rFtDNWC_g60GGCQiclD8HNotMD0td9WoJDbTglGrHB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8" y="54868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Otestujte si prohlížeč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57158" y="1484784"/>
            <a:ext cx="8329642" cy="11087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800" b="1" dirty="0" smtClean="0">
                <a:hlinkClick r:id="rId2"/>
              </a:rPr>
              <a:t>html5</a:t>
            </a:r>
            <a:r>
              <a:rPr lang="cs-CZ" sz="4800" dirty="0" smtClean="0">
                <a:hlinkClick r:id="rId2"/>
              </a:rPr>
              <a:t>test.com</a:t>
            </a:r>
            <a:endParaRPr lang="cs-CZ" sz="4800" dirty="0"/>
          </a:p>
        </p:txBody>
      </p:sp>
      <p:pic>
        <p:nvPicPr>
          <p:cNvPr id="7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5241" y="2708920"/>
            <a:ext cx="4813519" cy="3538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2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Deklarace </a:t>
            </a:r>
            <a:r>
              <a:rPr lang="en-US" dirty="0" smtClean="0"/>
              <a:t>DOCTYPE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sz="1050" dirty="0" smtClean="0"/>
          </a:p>
          <a:p>
            <a:r>
              <a:rPr lang="cs-CZ" dirty="0" smtClean="0"/>
              <a:t>Určení znakové sady</a:t>
            </a:r>
            <a:endParaRPr lang="en-US" dirty="0" smtClean="0"/>
          </a:p>
          <a:p>
            <a:endParaRPr lang="cs-CZ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/>
          <a:srcRect t="12393" b="13247"/>
          <a:stretch>
            <a:fillRect/>
          </a:stretch>
        </p:blipFill>
        <p:spPr bwMode="auto">
          <a:xfrm>
            <a:off x="357158" y="2204864"/>
            <a:ext cx="338931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284" y="3601616"/>
            <a:ext cx="4737433" cy="48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2204864"/>
            <a:ext cx="8568952" cy="576064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3573016"/>
            <a:ext cx="8568952" cy="576064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5257800"/>
          </a:xfrm>
        </p:spPr>
        <p:txBody>
          <a:bodyPr/>
          <a:lstStyle/>
          <a:p>
            <a:r>
              <a:rPr lang="cs-CZ" b="1" dirty="0" smtClean="0"/>
              <a:t>Sémantické</a:t>
            </a:r>
            <a:r>
              <a:rPr lang="cs-CZ" dirty="0" smtClean="0"/>
              <a:t> značky</a:t>
            </a:r>
          </a:p>
          <a:p>
            <a:pPr lvl="1"/>
            <a:r>
              <a:rPr lang="cs-CZ" dirty="0" err="1" smtClean="0"/>
              <a:t>header</a:t>
            </a:r>
            <a:r>
              <a:rPr lang="cs-CZ" dirty="0" smtClean="0"/>
              <a:t>, </a:t>
            </a:r>
            <a:r>
              <a:rPr lang="cs-CZ" dirty="0" err="1" smtClean="0"/>
              <a:t>footer</a:t>
            </a:r>
            <a:r>
              <a:rPr lang="cs-CZ" dirty="0" smtClean="0"/>
              <a:t>, </a:t>
            </a:r>
            <a:r>
              <a:rPr lang="cs-CZ" dirty="0" err="1" smtClean="0"/>
              <a:t>article</a:t>
            </a:r>
            <a:r>
              <a:rPr lang="cs-CZ" dirty="0" smtClean="0"/>
              <a:t>, </a:t>
            </a:r>
            <a:r>
              <a:rPr lang="cs-CZ" dirty="0" err="1" smtClean="0"/>
              <a:t>section</a:t>
            </a:r>
            <a:r>
              <a:rPr lang="cs-CZ" dirty="0" smtClean="0"/>
              <a:t>, …</a:t>
            </a:r>
          </a:p>
          <a:p>
            <a:r>
              <a:rPr lang="cs-CZ" b="1" dirty="0" smtClean="0"/>
              <a:t>Formulářové</a:t>
            </a:r>
            <a:r>
              <a:rPr lang="cs-CZ" dirty="0" smtClean="0"/>
              <a:t> prvky a typy</a:t>
            </a:r>
          </a:p>
          <a:p>
            <a:pPr lvl="1"/>
            <a:r>
              <a:rPr lang="en-US" dirty="0" smtClean="0"/>
              <a:t>number, date, time, calendar, range</a:t>
            </a:r>
            <a:r>
              <a:rPr lang="cs-CZ" dirty="0" smtClean="0"/>
              <a:t>, …</a:t>
            </a:r>
          </a:p>
          <a:p>
            <a:r>
              <a:rPr lang="cs-CZ" b="1" dirty="0" smtClean="0"/>
              <a:t>Grafické</a:t>
            </a:r>
            <a:r>
              <a:rPr lang="cs-CZ" dirty="0" smtClean="0"/>
              <a:t> prvky</a:t>
            </a:r>
          </a:p>
          <a:p>
            <a:pPr lvl="1"/>
            <a:r>
              <a:rPr lang="cs-CZ" dirty="0" err="1" smtClean="0"/>
              <a:t>svg</a:t>
            </a:r>
            <a:r>
              <a:rPr lang="cs-CZ" dirty="0" smtClean="0"/>
              <a:t>, </a:t>
            </a:r>
            <a:r>
              <a:rPr lang="cs-CZ" dirty="0" err="1" smtClean="0"/>
              <a:t>canvas</a:t>
            </a:r>
            <a:endParaRPr lang="cs-CZ" dirty="0" smtClean="0"/>
          </a:p>
          <a:p>
            <a:r>
              <a:rPr lang="cs-CZ" b="1" dirty="0" smtClean="0"/>
              <a:t>Multimediální</a:t>
            </a:r>
            <a:r>
              <a:rPr lang="cs-CZ" dirty="0" smtClean="0"/>
              <a:t> prvky</a:t>
            </a:r>
          </a:p>
          <a:p>
            <a:pPr lvl="1"/>
            <a:r>
              <a:rPr lang="cs-CZ" dirty="0" smtClean="0"/>
              <a:t>audio, video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  <p:pic>
        <p:nvPicPr>
          <p:cNvPr id="4" name="Picture 2" descr="http://cashrevelations.com/magazine/wp-content/media/html_5_stru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64704"/>
            <a:ext cx="2234850" cy="1656184"/>
          </a:xfrm>
          <a:prstGeom prst="rect">
            <a:avLst/>
          </a:prstGeom>
          <a:noFill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293096"/>
            <a:ext cx="2137209" cy="1619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5589240"/>
            <a:ext cx="2349737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789040"/>
            <a:ext cx="16859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3429000"/>
            <a:ext cx="1533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3933056"/>
            <a:ext cx="20193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3789040"/>
            <a:ext cx="113007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6136" y="2780928"/>
            <a:ext cx="3086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57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Sémantické značky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57158" y="1600200"/>
            <a:ext cx="2054602" cy="4925144"/>
          </a:xfrm>
        </p:spPr>
        <p:txBody>
          <a:bodyPr>
            <a:normAutofit/>
          </a:bodyPr>
          <a:lstStyle/>
          <a:p>
            <a:r>
              <a:rPr lang="cs-CZ" dirty="0" err="1" smtClean="0"/>
              <a:t>header</a:t>
            </a:r>
            <a:endParaRPr lang="cs-CZ" dirty="0" smtClean="0"/>
          </a:p>
          <a:p>
            <a:r>
              <a:rPr lang="cs-CZ" dirty="0" err="1" smtClean="0"/>
              <a:t>section</a:t>
            </a:r>
            <a:endParaRPr lang="cs-CZ" dirty="0" smtClean="0"/>
          </a:p>
          <a:p>
            <a:r>
              <a:rPr lang="cs-CZ" dirty="0" err="1" smtClean="0"/>
              <a:t>article</a:t>
            </a:r>
            <a:endParaRPr lang="cs-CZ" dirty="0" smtClean="0"/>
          </a:p>
          <a:p>
            <a:r>
              <a:rPr lang="cs-CZ" dirty="0" smtClean="0"/>
              <a:t>nav</a:t>
            </a:r>
          </a:p>
          <a:p>
            <a:r>
              <a:rPr lang="cs-CZ" dirty="0" err="1" smtClean="0"/>
              <a:t>aside</a:t>
            </a:r>
            <a:endParaRPr lang="cs-CZ" dirty="0" smtClean="0"/>
          </a:p>
          <a:p>
            <a:r>
              <a:rPr lang="cs-CZ" dirty="0" err="1" smtClean="0"/>
              <a:t>footer</a:t>
            </a:r>
            <a:endParaRPr lang="cs-CZ" dirty="0" smtClean="0"/>
          </a:p>
          <a:p>
            <a:r>
              <a:rPr lang="cs-CZ" dirty="0" err="1" smtClean="0"/>
              <a:t>main</a:t>
            </a:r>
            <a:endParaRPr lang="cs-CZ" dirty="0" smtClean="0"/>
          </a:p>
          <a:p>
            <a:r>
              <a:rPr lang="cs-CZ" dirty="0" err="1" smtClean="0"/>
              <a:t>figure</a:t>
            </a:r>
            <a:endParaRPr lang="en-US" dirty="0" smtClean="0"/>
          </a:p>
          <a:p>
            <a:endParaRPr lang="cs-CZ" dirty="0"/>
          </a:p>
        </p:txBody>
      </p:sp>
      <p:pic>
        <p:nvPicPr>
          <p:cNvPr id="8194" name="Picture 2" descr="http://cashrevelations.com/magazine/wp-content/media/html_5_stru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84784"/>
            <a:ext cx="6607383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v prohlížečích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HTML5 </a:t>
            </a:r>
            <a:r>
              <a:rPr lang="cs-CZ" b="1" dirty="0" smtClean="0"/>
              <a:t>podporují</a:t>
            </a:r>
            <a:r>
              <a:rPr lang="cs-CZ" dirty="0" smtClean="0"/>
              <a:t> všechny </a:t>
            </a:r>
            <a:r>
              <a:rPr lang="cs-CZ" b="1" dirty="0" smtClean="0"/>
              <a:t>moderní prohlížeče</a:t>
            </a:r>
            <a:endParaRPr lang="en-US" b="1" dirty="0" smtClean="0"/>
          </a:p>
          <a:p>
            <a:endParaRPr lang="cs-CZ" sz="1400" dirty="0" smtClean="0"/>
          </a:p>
          <a:p>
            <a:pPr>
              <a:buFont typeface="Calibri" panose="020F0502020204030204" pitchFamily="34" charset="0"/>
              <a:buChar char="!"/>
            </a:pPr>
            <a:r>
              <a:rPr lang="cs-CZ" dirty="0" smtClean="0"/>
              <a:t>všechny prohlížeče (staré i nové) automaticky chápou </a:t>
            </a:r>
            <a:r>
              <a:rPr lang="cs-CZ" b="1" dirty="0" smtClean="0">
                <a:solidFill>
                  <a:srgbClr val="0070C0"/>
                </a:solidFill>
              </a:rPr>
              <a:t>neznámé značky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jako </a:t>
            </a:r>
            <a:r>
              <a:rPr lang="cs-CZ" b="1" dirty="0" smtClean="0">
                <a:solidFill>
                  <a:srgbClr val="0070C0"/>
                </a:solidFill>
              </a:rPr>
              <a:t>řádkové</a:t>
            </a:r>
            <a:r>
              <a:rPr lang="cs-CZ" dirty="0" smtClean="0"/>
              <a:t> (</a:t>
            </a:r>
            <a:r>
              <a:rPr lang="cs-CZ" dirty="0" err="1" smtClean="0"/>
              <a:t>inline</a:t>
            </a:r>
            <a:r>
              <a:rPr lang="cs-CZ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cs-CZ" dirty="0" smtClean="0"/>
              <a:t>	=&gt; </a:t>
            </a:r>
            <a:r>
              <a:rPr lang="cs-CZ" b="1" dirty="0" smtClean="0"/>
              <a:t>staré</a:t>
            </a:r>
            <a:r>
              <a:rPr lang="cs-CZ" dirty="0" smtClean="0"/>
              <a:t> prohlížeče musíme naučit </a:t>
            </a:r>
            <a:r>
              <a:rPr lang="cs-CZ" b="1" dirty="0" smtClean="0">
                <a:solidFill>
                  <a:srgbClr val="00B050"/>
                </a:solidFill>
              </a:rPr>
              <a:t>chápat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neznámé</a:t>
            </a:r>
            <a:r>
              <a:rPr lang="cs-CZ" dirty="0" smtClean="0"/>
              <a:t> HTML značky jako </a:t>
            </a:r>
            <a:r>
              <a:rPr lang="cs-CZ" b="1" dirty="0" smtClean="0">
                <a:solidFill>
                  <a:srgbClr val="00B050"/>
                </a:solidFill>
              </a:rPr>
              <a:t>blokové</a:t>
            </a:r>
            <a:endParaRPr lang="en-US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staré prohlížeče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3036093"/>
            <a:ext cx="8329642" cy="3489251"/>
          </a:xfrm>
        </p:spPr>
        <p:txBody>
          <a:bodyPr/>
          <a:lstStyle/>
          <a:p>
            <a:r>
              <a:rPr lang="cs-CZ" dirty="0" smtClean="0"/>
              <a:t>Sémantické HTML5 značky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nastavíme</a:t>
            </a:r>
            <a:r>
              <a:rPr lang="cs-CZ" dirty="0" smtClean="0"/>
              <a:t> jako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blokové</a:t>
            </a:r>
          </a:p>
          <a:p>
            <a:endParaRPr lang="cs-CZ" b="1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5976664" cy="148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8952" cy="1656184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značky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ůžeme přidat </a:t>
            </a:r>
            <a:r>
              <a:rPr lang="cs-CZ" b="1" dirty="0" smtClean="0"/>
              <a:t>vlastní</a:t>
            </a:r>
            <a:r>
              <a:rPr lang="cs-CZ" dirty="0" smtClean="0"/>
              <a:t> </a:t>
            </a:r>
            <a:r>
              <a:rPr lang="cs-CZ" b="1" dirty="0" smtClean="0"/>
              <a:t>HTML</a:t>
            </a:r>
            <a:r>
              <a:rPr lang="cs-CZ" dirty="0" smtClean="0"/>
              <a:t> značku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způsob </a:t>
            </a:r>
            <a:r>
              <a:rPr lang="cs-CZ" b="1" dirty="0" smtClean="0"/>
              <a:t>zobrazení</a:t>
            </a:r>
            <a:r>
              <a:rPr lang="cs-CZ" dirty="0" smtClean="0"/>
              <a:t> určíme pomocí </a:t>
            </a:r>
            <a:r>
              <a:rPr lang="cs-CZ" b="1" dirty="0" smtClean="0"/>
              <a:t>CSS</a:t>
            </a:r>
          </a:p>
          <a:p>
            <a:pPr marL="0" indent="0">
              <a:buNone/>
            </a:pPr>
            <a:endParaRPr lang="cs-CZ" sz="4400" b="1" dirty="0" smtClean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pro správné fungování v </a:t>
            </a:r>
            <a:r>
              <a:rPr lang="cs-CZ" b="1" dirty="0" smtClean="0"/>
              <a:t>IE</a:t>
            </a:r>
            <a:r>
              <a:rPr lang="cs-CZ" dirty="0" smtClean="0"/>
              <a:t> přidáme řádek v </a:t>
            </a:r>
            <a:r>
              <a:rPr lang="cs-CZ" b="1" dirty="0" err="1" smtClean="0"/>
              <a:t>JavaScriptu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0073" y="5877272"/>
            <a:ext cx="8438438" cy="36004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172" y="2348880"/>
            <a:ext cx="8145545" cy="28803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171" y="3505200"/>
            <a:ext cx="6044490" cy="129195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271936"/>
            <a:ext cx="8568952" cy="436984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59559" y="3433192"/>
            <a:ext cx="8568952" cy="136396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51520" y="5804109"/>
            <a:ext cx="8568952" cy="433203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6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značky 	</a:t>
            </a:r>
            <a:r>
              <a:rPr lang="cs-CZ" sz="3200" b="0" dirty="0" smtClean="0"/>
              <a:t>| </a:t>
            </a:r>
            <a:r>
              <a:rPr lang="cs-CZ" sz="2800" dirty="0" smtClean="0"/>
              <a:t>kód </a:t>
            </a:r>
            <a:r>
              <a:rPr lang="cs-CZ" sz="3200" b="0" dirty="0" smtClean="0"/>
              <a:t>|</a:t>
            </a:r>
            <a:endParaRPr lang="cs-CZ" b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4280" y="1412776"/>
            <a:ext cx="8155440" cy="519454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87524" y="1340768"/>
            <a:ext cx="8568952" cy="54006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32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Internet Explorer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3036093"/>
            <a:ext cx="8535322" cy="3821907"/>
          </a:xfrm>
        </p:spPr>
        <p:txBody>
          <a:bodyPr>
            <a:normAutofit/>
          </a:bodyPr>
          <a:lstStyle/>
          <a:p>
            <a:r>
              <a:rPr lang="en-US" dirty="0" smtClean="0"/>
              <a:t>Internet Explorer 8 </a:t>
            </a:r>
            <a:r>
              <a:rPr lang="cs-CZ" dirty="0" smtClean="0"/>
              <a:t>a starší </a:t>
            </a:r>
            <a:r>
              <a:rPr lang="cs-CZ" b="1" dirty="0" smtClean="0">
                <a:solidFill>
                  <a:srgbClr val="FE791E"/>
                </a:solidFill>
              </a:rPr>
              <a:t>neumožňuje stylování neznámých značek</a:t>
            </a:r>
          </a:p>
          <a:p>
            <a:r>
              <a:rPr lang="cs-CZ" dirty="0" smtClean="0"/>
              <a:t>řešení: </a:t>
            </a:r>
            <a:r>
              <a:rPr lang="en-US" dirty="0" smtClean="0"/>
              <a:t>"</a:t>
            </a:r>
            <a:r>
              <a:rPr lang="en-US" b="1" dirty="0" smtClean="0"/>
              <a:t>the </a:t>
            </a:r>
            <a:r>
              <a:rPr lang="en-US" b="1" dirty="0" err="1" smtClean="0"/>
              <a:t>shiv</a:t>
            </a:r>
            <a:r>
              <a:rPr lang="en-US" dirty="0" smtClean="0"/>
              <a:t>„</a:t>
            </a:r>
            <a:endParaRPr lang="cs-CZ" dirty="0" smtClean="0"/>
          </a:p>
          <a:p>
            <a:pPr lvl="1"/>
            <a:r>
              <a:rPr lang="cs-CZ" dirty="0" err="1" smtClean="0"/>
              <a:t>JavaScriptový</a:t>
            </a:r>
            <a:r>
              <a:rPr lang="cs-CZ" dirty="0" smtClean="0"/>
              <a:t> kód, umožňující starším verzím prohlížeče Internet Explorer pracovat s HTML5 </a:t>
            </a:r>
          </a:p>
          <a:p>
            <a:pPr lvl="1"/>
            <a:r>
              <a:rPr lang="cs-CZ" dirty="0" smtClean="0"/>
              <a:t>je třeba jej umístit do </a:t>
            </a:r>
            <a:r>
              <a:rPr lang="cs-CZ" b="1" dirty="0" smtClean="0">
                <a:solidFill>
                  <a:srgbClr val="0070C0"/>
                </a:solidFill>
              </a:rPr>
              <a:t>hlavičky</a:t>
            </a:r>
            <a:r>
              <a:rPr lang="cs-CZ" dirty="0" smtClean="0"/>
              <a:t> dokumentu (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cs-CZ" dirty="0" smtClean="0"/>
              <a:t>)</a:t>
            </a:r>
          </a:p>
          <a:p>
            <a:pPr lvl="1"/>
            <a:r>
              <a:rPr lang="cs-CZ" i="1" dirty="0" smtClean="0"/>
              <a:t>autor</a:t>
            </a:r>
            <a:r>
              <a:rPr lang="cs-CZ" dirty="0" smtClean="0"/>
              <a:t>: </a:t>
            </a:r>
            <a:r>
              <a:rPr lang="en-US" dirty="0" err="1" smtClean="0"/>
              <a:t>Sjoerd</a:t>
            </a:r>
            <a:r>
              <a:rPr lang="en-US" dirty="0" smtClean="0"/>
              <a:t> </a:t>
            </a:r>
            <a:r>
              <a:rPr lang="en-US" dirty="0" err="1" smtClean="0"/>
              <a:t>Visscher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1355284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&lt;!--[if 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IE 9]&gt;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script</a:t>
            </a:r>
            <a:r>
              <a:rPr lang="cs-CZ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s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http://html5shiv.googlecode.com/</a:t>
            </a:r>
            <a:endParaRPr lang="cs-CZ" sz="2400" b="1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/trunk/html5.js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"&gt;&lt;/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script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&lt;![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]--&gt;</a:t>
            </a:r>
            <a:endParaRPr lang="cs-CZ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340768"/>
            <a:ext cx="8640960" cy="1656184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8068</TotalTime>
  <Words>180</Words>
  <Application>Microsoft Office PowerPoint</Application>
  <PresentationFormat>Předvádění na obrazovce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Motiv sady Office</vt:lpstr>
      <vt:lpstr>HTML5</vt:lpstr>
      <vt:lpstr>Zjednodušení</vt:lpstr>
      <vt:lpstr>Nové prvky</vt:lpstr>
      <vt:lpstr>Sémantické značky</vt:lpstr>
      <vt:lpstr>Podpora v prohlížečích</vt:lpstr>
      <vt:lpstr>Pro staré prohlížeče</vt:lpstr>
      <vt:lpstr>Vlastní značky</vt:lpstr>
      <vt:lpstr>Vlastní značky  | kód |</vt:lpstr>
      <vt:lpstr>Pro Internet Explorer</vt:lpstr>
      <vt:lpstr>Otestujte si prohlížeč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student</cp:lastModifiedBy>
  <cp:revision>280</cp:revision>
  <dcterms:created xsi:type="dcterms:W3CDTF">2008-04-03T11:15:29Z</dcterms:created>
  <dcterms:modified xsi:type="dcterms:W3CDTF">2016-11-14T10:13:18Z</dcterms:modified>
</cp:coreProperties>
</file>